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58" r:id="rId3"/>
    <p:sldId id="257" r:id="rId4"/>
    <p:sldId id="264" r:id="rId5"/>
    <p:sldId id="265" r:id="rId6"/>
    <p:sldId id="281" r:id="rId7"/>
    <p:sldId id="278" r:id="rId8"/>
    <p:sldId id="267" r:id="rId9"/>
    <p:sldId id="268" r:id="rId10"/>
    <p:sldId id="269" r:id="rId11"/>
    <p:sldId id="270" r:id="rId12"/>
    <p:sldId id="279" r:id="rId13"/>
    <p:sldId id="272" r:id="rId14"/>
    <p:sldId id="273" r:id="rId15"/>
    <p:sldId id="280" r:id="rId16"/>
    <p:sldId id="275" r:id="rId17"/>
    <p:sldId id="276" r:id="rId18"/>
    <p:sldId id="277" r:id="rId19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33830"/>
    <a:srgbClr val="676767"/>
    <a:srgbClr val="2E3640"/>
    <a:srgbClr val="EF792F"/>
    <a:srgbClr val="EFB3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7" autoAdjust="0"/>
    <p:restoredTop sz="95779" autoAdjust="0"/>
  </p:normalViewPr>
  <p:slideViewPr>
    <p:cSldViewPr>
      <p:cViewPr>
        <p:scale>
          <a:sx n="70" d="100"/>
          <a:sy n="70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MD0292301-IMG0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4" t="2777" r="2174" b="277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40" name="Picture 16" descr="MD0290701-IMG0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0" t="57989" r="-813"/>
          <a:stretch/>
        </p:blipFill>
        <p:spPr bwMode="auto">
          <a:xfrm>
            <a:off x="0" y="0"/>
            <a:ext cx="8993186" cy="31242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rgbClr val="DCD6D4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7639050" y="5602288"/>
            <a:ext cx="496563" cy="555625"/>
            <a:chOff x="103680158" y="110470493"/>
            <a:chExt cx="363779" cy="408451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103692923" y="110674718"/>
              <a:ext cx="207417" cy="204226"/>
            </a:xfrm>
            <a:custGeom>
              <a:avLst/>
              <a:gdLst>
                <a:gd name="T0" fmla="*/ 14 w 65"/>
                <a:gd name="T1" fmla="*/ 41 h 64"/>
                <a:gd name="T2" fmla="*/ 16 w 65"/>
                <a:gd name="T3" fmla="*/ 43 h 64"/>
                <a:gd name="T4" fmla="*/ 17 w 65"/>
                <a:gd name="T5" fmla="*/ 43 h 64"/>
                <a:gd name="T6" fmla="*/ 16 w 65"/>
                <a:gd name="T7" fmla="*/ 43 h 64"/>
                <a:gd name="T8" fmla="*/ 42 w 65"/>
                <a:gd name="T9" fmla="*/ 64 h 64"/>
                <a:gd name="T10" fmla="*/ 28 w 65"/>
                <a:gd name="T11" fmla="*/ 8 h 64"/>
                <a:gd name="T12" fmla="*/ 18 w 65"/>
                <a:gd name="T13" fmla="*/ 0 h 64"/>
                <a:gd name="T14" fmla="*/ 14 w 65"/>
                <a:gd name="T15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14" y="41"/>
                  </a:moveTo>
                  <a:cubicBezTo>
                    <a:pt x="15" y="42"/>
                    <a:pt x="16" y="42"/>
                    <a:pt x="16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6" y="43"/>
                  </a:cubicBezTo>
                  <a:cubicBezTo>
                    <a:pt x="23" y="50"/>
                    <a:pt x="32" y="57"/>
                    <a:pt x="42" y="64"/>
                  </a:cubicBezTo>
                  <a:cubicBezTo>
                    <a:pt x="42" y="64"/>
                    <a:pt x="65" y="36"/>
                    <a:pt x="28" y="8"/>
                  </a:cubicBezTo>
                  <a:cubicBezTo>
                    <a:pt x="24" y="6"/>
                    <a:pt x="21" y="3"/>
                    <a:pt x="18" y="0"/>
                  </a:cubicBezTo>
                  <a:cubicBezTo>
                    <a:pt x="0" y="19"/>
                    <a:pt x="9" y="35"/>
                    <a:pt x="14" y="4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03692923" y="110470493"/>
              <a:ext cx="207417" cy="204225"/>
            </a:xfrm>
            <a:custGeom>
              <a:avLst/>
              <a:gdLst>
                <a:gd name="T0" fmla="*/ 28 w 65"/>
                <a:gd name="T1" fmla="*/ 56 h 64"/>
                <a:gd name="T2" fmla="*/ 42 w 65"/>
                <a:gd name="T3" fmla="*/ 0 h 64"/>
                <a:gd name="T4" fmla="*/ 16 w 65"/>
                <a:gd name="T5" fmla="*/ 22 h 64"/>
                <a:gd name="T6" fmla="*/ 17 w 65"/>
                <a:gd name="T7" fmla="*/ 21 h 64"/>
                <a:gd name="T8" fmla="*/ 16 w 65"/>
                <a:gd name="T9" fmla="*/ 22 h 64"/>
                <a:gd name="T10" fmla="*/ 14 w 65"/>
                <a:gd name="T11" fmla="*/ 24 h 64"/>
                <a:gd name="T12" fmla="*/ 18 w 65"/>
                <a:gd name="T13" fmla="*/ 64 h 64"/>
                <a:gd name="T14" fmla="*/ 28 w 65"/>
                <a:gd name="T15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28" y="56"/>
                  </a:moveTo>
                  <a:cubicBezTo>
                    <a:pt x="65" y="29"/>
                    <a:pt x="42" y="0"/>
                    <a:pt x="42" y="0"/>
                  </a:cubicBezTo>
                  <a:cubicBezTo>
                    <a:pt x="32" y="8"/>
                    <a:pt x="23" y="15"/>
                    <a:pt x="16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6" y="22"/>
                  </a:cubicBezTo>
                  <a:cubicBezTo>
                    <a:pt x="16" y="22"/>
                    <a:pt x="15" y="23"/>
                    <a:pt x="14" y="24"/>
                  </a:cubicBezTo>
                  <a:cubicBezTo>
                    <a:pt x="9" y="30"/>
                    <a:pt x="0" y="46"/>
                    <a:pt x="18" y="64"/>
                  </a:cubicBezTo>
                  <a:cubicBezTo>
                    <a:pt x="21" y="62"/>
                    <a:pt x="24" y="59"/>
                    <a:pt x="28" y="56"/>
                  </a:cubicBezTo>
                  <a:close/>
                </a:path>
              </a:pathLst>
            </a:custGeom>
            <a:solidFill>
              <a:schemeClr val="accent3"/>
            </a:soli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03680158" y="110547077"/>
              <a:ext cx="70203" cy="258473"/>
            </a:xfrm>
            <a:custGeom>
              <a:avLst/>
              <a:gdLst>
                <a:gd name="T0" fmla="*/ 18 w 22"/>
                <a:gd name="T1" fmla="*/ 0 h 81"/>
                <a:gd name="T2" fmla="*/ 0 w 22"/>
                <a:gd name="T3" fmla="*/ 39 h 81"/>
                <a:gd name="T4" fmla="*/ 0 w 22"/>
                <a:gd name="T5" fmla="*/ 40 h 81"/>
                <a:gd name="T6" fmla="*/ 0 w 22"/>
                <a:gd name="T7" fmla="*/ 42 h 81"/>
                <a:gd name="T8" fmla="*/ 18 w 22"/>
                <a:gd name="T9" fmla="*/ 81 h 81"/>
                <a:gd name="T10" fmla="*/ 22 w 22"/>
                <a:gd name="T11" fmla="*/ 40 h 81"/>
                <a:gd name="T12" fmla="*/ 18 w 22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1">
                  <a:moveTo>
                    <a:pt x="18" y="0"/>
                  </a:moveTo>
                  <a:cubicBezTo>
                    <a:pt x="6" y="14"/>
                    <a:pt x="1" y="27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1"/>
                    <a:pt x="0" y="42"/>
                    <a:pt x="0" y="42"/>
                  </a:cubicBezTo>
                  <a:cubicBezTo>
                    <a:pt x="1" y="54"/>
                    <a:pt x="6" y="67"/>
                    <a:pt x="18" y="81"/>
                  </a:cubicBezTo>
                  <a:cubicBezTo>
                    <a:pt x="13" y="75"/>
                    <a:pt x="4" y="59"/>
                    <a:pt x="22" y="40"/>
                  </a:cubicBezTo>
                  <a:cubicBezTo>
                    <a:pt x="4" y="22"/>
                    <a:pt x="13" y="6"/>
                    <a:pt x="1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3823754" y="110470493"/>
              <a:ext cx="207418" cy="204225"/>
            </a:xfrm>
            <a:custGeom>
              <a:avLst/>
              <a:gdLst>
                <a:gd name="T0" fmla="*/ 51 w 65"/>
                <a:gd name="T1" fmla="*/ 24 h 64"/>
                <a:gd name="T2" fmla="*/ 49 w 65"/>
                <a:gd name="T3" fmla="*/ 22 h 64"/>
                <a:gd name="T4" fmla="*/ 49 w 65"/>
                <a:gd name="T5" fmla="*/ 21 h 64"/>
                <a:gd name="T6" fmla="*/ 49 w 65"/>
                <a:gd name="T7" fmla="*/ 22 h 64"/>
                <a:gd name="T8" fmla="*/ 23 w 65"/>
                <a:gd name="T9" fmla="*/ 0 h 64"/>
                <a:gd name="T10" fmla="*/ 37 w 65"/>
                <a:gd name="T11" fmla="*/ 56 h 64"/>
                <a:gd name="T12" fmla="*/ 47 w 65"/>
                <a:gd name="T13" fmla="*/ 64 h 64"/>
                <a:gd name="T14" fmla="*/ 51 w 65"/>
                <a:gd name="T15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51" y="24"/>
                  </a:moveTo>
                  <a:cubicBezTo>
                    <a:pt x="50" y="23"/>
                    <a:pt x="50" y="22"/>
                    <a:pt x="49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2"/>
                  </a:cubicBezTo>
                  <a:cubicBezTo>
                    <a:pt x="42" y="15"/>
                    <a:pt x="34" y="8"/>
                    <a:pt x="23" y="0"/>
                  </a:cubicBezTo>
                  <a:cubicBezTo>
                    <a:pt x="23" y="0"/>
                    <a:pt x="0" y="29"/>
                    <a:pt x="37" y="56"/>
                  </a:cubicBezTo>
                  <a:cubicBezTo>
                    <a:pt x="41" y="59"/>
                    <a:pt x="44" y="62"/>
                    <a:pt x="47" y="64"/>
                  </a:cubicBezTo>
                  <a:cubicBezTo>
                    <a:pt x="65" y="46"/>
                    <a:pt x="56" y="30"/>
                    <a:pt x="51" y="2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03825498" y="110674718"/>
              <a:ext cx="207418" cy="204226"/>
            </a:xfrm>
            <a:custGeom>
              <a:avLst/>
              <a:gdLst>
                <a:gd name="T0" fmla="*/ 49 w 65"/>
                <a:gd name="T1" fmla="*/ 43 h 64"/>
                <a:gd name="T2" fmla="*/ 51 w 65"/>
                <a:gd name="T3" fmla="*/ 41 h 64"/>
                <a:gd name="T4" fmla="*/ 47 w 65"/>
                <a:gd name="T5" fmla="*/ 0 h 64"/>
                <a:gd name="T6" fmla="*/ 37 w 65"/>
                <a:gd name="T7" fmla="*/ 8 h 64"/>
                <a:gd name="T8" fmla="*/ 23 w 65"/>
                <a:gd name="T9" fmla="*/ 64 h 64"/>
                <a:gd name="T10" fmla="*/ 49 w 65"/>
                <a:gd name="T11" fmla="*/ 43 h 64"/>
                <a:gd name="T12" fmla="*/ 49 w 65"/>
                <a:gd name="T13" fmla="*/ 43 h 64"/>
                <a:gd name="T14" fmla="*/ 49 w 65"/>
                <a:gd name="T15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49" y="43"/>
                  </a:moveTo>
                  <a:cubicBezTo>
                    <a:pt x="50" y="42"/>
                    <a:pt x="50" y="42"/>
                    <a:pt x="51" y="41"/>
                  </a:cubicBezTo>
                  <a:cubicBezTo>
                    <a:pt x="56" y="35"/>
                    <a:pt x="65" y="19"/>
                    <a:pt x="47" y="0"/>
                  </a:cubicBezTo>
                  <a:cubicBezTo>
                    <a:pt x="44" y="3"/>
                    <a:pt x="41" y="6"/>
                    <a:pt x="37" y="8"/>
                  </a:cubicBezTo>
                  <a:cubicBezTo>
                    <a:pt x="0" y="36"/>
                    <a:pt x="23" y="64"/>
                    <a:pt x="23" y="64"/>
                  </a:cubicBezTo>
                  <a:cubicBezTo>
                    <a:pt x="34" y="57"/>
                    <a:pt x="42" y="50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lose/>
                </a:path>
              </a:pathLst>
            </a:custGeom>
            <a:solidFill>
              <a:schemeClr val="accent3"/>
            </a:soli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03973734" y="110547077"/>
              <a:ext cx="70203" cy="258473"/>
            </a:xfrm>
            <a:custGeom>
              <a:avLst/>
              <a:gdLst>
                <a:gd name="T0" fmla="*/ 22 w 22"/>
                <a:gd name="T1" fmla="*/ 39 h 81"/>
                <a:gd name="T2" fmla="*/ 4 w 22"/>
                <a:gd name="T3" fmla="*/ 0 h 81"/>
                <a:gd name="T4" fmla="*/ 0 w 22"/>
                <a:gd name="T5" fmla="*/ 40 h 81"/>
                <a:gd name="T6" fmla="*/ 4 w 22"/>
                <a:gd name="T7" fmla="*/ 81 h 81"/>
                <a:gd name="T8" fmla="*/ 22 w 22"/>
                <a:gd name="T9" fmla="*/ 42 h 81"/>
                <a:gd name="T10" fmla="*/ 22 w 22"/>
                <a:gd name="T11" fmla="*/ 40 h 81"/>
                <a:gd name="T12" fmla="*/ 22 w 22"/>
                <a:gd name="T1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1">
                  <a:moveTo>
                    <a:pt x="22" y="39"/>
                  </a:moveTo>
                  <a:cubicBezTo>
                    <a:pt x="21" y="27"/>
                    <a:pt x="17" y="14"/>
                    <a:pt x="4" y="0"/>
                  </a:cubicBezTo>
                  <a:cubicBezTo>
                    <a:pt x="9" y="6"/>
                    <a:pt x="18" y="22"/>
                    <a:pt x="0" y="40"/>
                  </a:cubicBezTo>
                  <a:cubicBezTo>
                    <a:pt x="18" y="59"/>
                    <a:pt x="9" y="75"/>
                    <a:pt x="4" y="81"/>
                  </a:cubicBezTo>
                  <a:cubicBezTo>
                    <a:pt x="17" y="67"/>
                    <a:pt x="21" y="54"/>
                    <a:pt x="22" y="42"/>
                  </a:cubicBezTo>
                  <a:cubicBezTo>
                    <a:pt x="22" y="42"/>
                    <a:pt x="22" y="41"/>
                    <a:pt x="22" y="40"/>
                  </a:cubicBezTo>
                  <a:cubicBezTo>
                    <a:pt x="22" y="40"/>
                    <a:pt x="22" y="39"/>
                    <a:pt x="22" y="3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 Box 9"/>
          <p:cNvSpPr txBox="1">
            <a:spLocks noChangeArrowheads="1"/>
          </p:cNvSpPr>
          <p:nvPr userDrawn="1"/>
        </p:nvSpPr>
        <p:spPr bwMode="auto">
          <a:xfrm>
            <a:off x="7085013" y="6191250"/>
            <a:ext cx="1677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 Narrow" pitchFamily="34" charset="0"/>
                <a:cs typeface="Arial" pitchFamily="34" charset="0"/>
              </a:rPr>
              <a:t>SPEECH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THERAPY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 descr="MD0290701-IMG15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7142"/>
          <a:stretch/>
        </p:blipFill>
        <p:spPr bwMode="auto">
          <a:xfrm>
            <a:off x="457200" y="1981200"/>
            <a:ext cx="38989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36" name="Picture 12" descr="MD0290701-IMG0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05012"/>
            <a:ext cx="4862512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95300"/>
            <a:ext cx="6400800" cy="7239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Title of the Presentation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219200"/>
            <a:ext cx="640080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Subtitle of the presentation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7" descr="MD0292301-IMG0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4" t="2777" r="2174" b="277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6" name="Picture 16" descr="MD0290701-IMG0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0" t="71309" r="-813"/>
          <a:stretch/>
        </p:blipFill>
        <p:spPr bwMode="auto">
          <a:xfrm>
            <a:off x="0" y="0"/>
            <a:ext cx="8993186" cy="21336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rgbClr val="DCD6D4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7675"/>
            <a:ext cx="82296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Content Page with Text and Photo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800600" cy="4267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486400" y="2209800"/>
            <a:ext cx="3200400" cy="42672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1133475"/>
            <a:ext cx="82296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Subtitle content page with text and photo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7" descr="MD0292301-IMG0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4" t="2777" r="2174" b="277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6" name="Picture 16" descr="MD0290701-IMG0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0" t="71309" r="-813"/>
          <a:stretch/>
        </p:blipFill>
        <p:spPr bwMode="auto">
          <a:xfrm>
            <a:off x="0" y="0"/>
            <a:ext cx="8993186" cy="21336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rgbClr val="DCD6D4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Content Page with Text and Table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990600"/>
            <a:ext cx="82296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Subtitle content page with text and table</a:t>
            </a:r>
            <a:endParaRPr lang="en-US"/>
          </a:p>
        </p:txBody>
      </p:sp>
      <p:grpSp>
        <p:nvGrpSpPr>
          <p:cNvPr id="27" name="Group 2"/>
          <p:cNvGrpSpPr>
            <a:grpSpLocks/>
          </p:cNvGrpSpPr>
          <p:nvPr userDrawn="1"/>
        </p:nvGrpSpPr>
        <p:grpSpPr bwMode="auto">
          <a:xfrm>
            <a:off x="7639050" y="5602288"/>
            <a:ext cx="496563" cy="555625"/>
            <a:chOff x="103680158" y="110470493"/>
            <a:chExt cx="363779" cy="408451"/>
          </a:xfrm>
        </p:grpSpPr>
        <p:sp>
          <p:nvSpPr>
            <p:cNvPr id="28" name="Freeform 3"/>
            <p:cNvSpPr>
              <a:spLocks/>
            </p:cNvSpPr>
            <p:nvPr/>
          </p:nvSpPr>
          <p:spPr bwMode="auto">
            <a:xfrm>
              <a:off x="103692923" y="110674718"/>
              <a:ext cx="207417" cy="204226"/>
            </a:xfrm>
            <a:custGeom>
              <a:avLst/>
              <a:gdLst>
                <a:gd name="T0" fmla="*/ 14 w 65"/>
                <a:gd name="T1" fmla="*/ 41 h 64"/>
                <a:gd name="T2" fmla="*/ 16 w 65"/>
                <a:gd name="T3" fmla="*/ 43 h 64"/>
                <a:gd name="T4" fmla="*/ 17 w 65"/>
                <a:gd name="T5" fmla="*/ 43 h 64"/>
                <a:gd name="T6" fmla="*/ 16 w 65"/>
                <a:gd name="T7" fmla="*/ 43 h 64"/>
                <a:gd name="T8" fmla="*/ 42 w 65"/>
                <a:gd name="T9" fmla="*/ 64 h 64"/>
                <a:gd name="T10" fmla="*/ 28 w 65"/>
                <a:gd name="T11" fmla="*/ 8 h 64"/>
                <a:gd name="T12" fmla="*/ 18 w 65"/>
                <a:gd name="T13" fmla="*/ 0 h 64"/>
                <a:gd name="T14" fmla="*/ 14 w 65"/>
                <a:gd name="T15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14" y="41"/>
                  </a:moveTo>
                  <a:cubicBezTo>
                    <a:pt x="15" y="42"/>
                    <a:pt x="16" y="42"/>
                    <a:pt x="16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6" y="43"/>
                  </a:cubicBezTo>
                  <a:cubicBezTo>
                    <a:pt x="23" y="50"/>
                    <a:pt x="32" y="57"/>
                    <a:pt x="42" y="64"/>
                  </a:cubicBezTo>
                  <a:cubicBezTo>
                    <a:pt x="42" y="64"/>
                    <a:pt x="65" y="36"/>
                    <a:pt x="28" y="8"/>
                  </a:cubicBezTo>
                  <a:cubicBezTo>
                    <a:pt x="24" y="6"/>
                    <a:pt x="21" y="3"/>
                    <a:pt x="18" y="0"/>
                  </a:cubicBezTo>
                  <a:cubicBezTo>
                    <a:pt x="0" y="19"/>
                    <a:pt x="9" y="35"/>
                    <a:pt x="14" y="4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"/>
            <p:cNvSpPr>
              <a:spLocks/>
            </p:cNvSpPr>
            <p:nvPr/>
          </p:nvSpPr>
          <p:spPr bwMode="auto">
            <a:xfrm>
              <a:off x="103692923" y="110470493"/>
              <a:ext cx="207417" cy="204225"/>
            </a:xfrm>
            <a:custGeom>
              <a:avLst/>
              <a:gdLst>
                <a:gd name="T0" fmla="*/ 28 w 65"/>
                <a:gd name="T1" fmla="*/ 56 h 64"/>
                <a:gd name="T2" fmla="*/ 42 w 65"/>
                <a:gd name="T3" fmla="*/ 0 h 64"/>
                <a:gd name="T4" fmla="*/ 16 w 65"/>
                <a:gd name="T5" fmla="*/ 22 h 64"/>
                <a:gd name="T6" fmla="*/ 17 w 65"/>
                <a:gd name="T7" fmla="*/ 21 h 64"/>
                <a:gd name="T8" fmla="*/ 16 w 65"/>
                <a:gd name="T9" fmla="*/ 22 h 64"/>
                <a:gd name="T10" fmla="*/ 14 w 65"/>
                <a:gd name="T11" fmla="*/ 24 h 64"/>
                <a:gd name="T12" fmla="*/ 18 w 65"/>
                <a:gd name="T13" fmla="*/ 64 h 64"/>
                <a:gd name="T14" fmla="*/ 28 w 65"/>
                <a:gd name="T15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28" y="56"/>
                  </a:moveTo>
                  <a:cubicBezTo>
                    <a:pt x="65" y="29"/>
                    <a:pt x="42" y="0"/>
                    <a:pt x="42" y="0"/>
                  </a:cubicBezTo>
                  <a:cubicBezTo>
                    <a:pt x="32" y="8"/>
                    <a:pt x="23" y="15"/>
                    <a:pt x="16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6" y="22"/>
                  </a:cubicBezTo>
                  <a:cubicBezTo>
                    <a:pt x="16" y="22"/>
                    <a:pt x="15" y="23"/>
                    <a:pt x="14" y="24"/>
                  </a:cubicBezTo>
                  <a:cubicBezTo>
                    <a:pt x="9" y="30"/>
                    <a:pt x="0" y="46"/>
                    <a:pt x="18" y="64"/>
                  </a:cubicBezTo>
                  <a:cubicBezTo>
                    <a:pt x="21" y="62"/>
                    <a:pt x="24" y="59"/>
                    <a:pt x="28" y="56"/>
                  </a:cubicBezTo>
                  <a:close/>
                </a:path>
              </a:pathLst>
            </a:custGeom>
            <a:solidFill>
              <a:schemeClr val="accent3"/>
            </a:soli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03680158" y="110547077"/>
              <a:ext cx="70203" cy="258473"/>
            </a:xfrm>
            <a:custGeom>
              <a:avLst/>
              <a:gdLst>
                <a:gd name="T0" fmla="*/ 18 w 22"/>
                <a:gd name="T1" fmla="*/ 0 h 81"/>
                <a:gd name="T2" fmla="*/ 0 w 22"/>
                <a:gd name="T3" fmla="*/ 39 h 81"/>
                <a:gd name="T4" fmla="*/ 0 w 22"/>
                <a:gd name="T5" fmla="*/ 40 h 81"/>
                <a:gd name="T6" fmla="*/ 0 w 22"/>
                <a:gd name="T7" fmla="*/ 42 h 81"/>
                <a:gd name="T8" fmla="*/ 18 w 22"/>
                <a:gd name="T9" fmla="*/ 81 h 81"/>
                <a:gd name="T10" fmla="*/ 22 w 22"/>
                <a:gd name="T11" fmla="*/ 40 h 81"/>
                <a:gd name="T12" fmla="*/ 18 w 22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1">
                  <a:moveTo>
                    <a:pt x="18" y="0"/>
                  </a:moveTo>
                  <a:cubicBezTo>
                    <a:pt x="6" y="14"/>
                    <a:pt x="1" y="27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1"/>
                    <a:pt x="0" y="42"/>
                    <a:pt x="0" y="42"/>
                  </a:cubicBezTo>
                  <a:cubicBezTo>
                    <a:pt x="1" y="54"/>
                    <a:pt x="6" y="67"/>
                    <a:pt x="18" y="81"/>
                  </a:cubicBezTo>
                  <a:cubicBezTo>
                    <a:pt x="13" y="75"/>
                    <a:pt x="4" y="59"/>
                    <a:pt x="22" y="40"/>
                  </a:cubicBezTo>
                  <a:cubicBezTo>
                    <a:pt x="4" y="22"/>
                    <a:pt x="13" y="6"/>
                    <a:pt x="1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03823754" y="110470493"/>
              <a:ext cx="207418" cy="204225"/>
            </a:xfrm>
            <a:custGeom>
              <a:avLst/>
              <a:gdLst>
                <a:gd name="T0" fmla="*/ 51 w 65"/>
                <a:gd name="T1" fmla="*/ 24 h 64"/>
                <a:gd name="T2" fmla="*/ 49 w 65"/>
                <a:gd name="T3" fmla="*/ 22 h 64"/>
                <a:gd name="T4" fmla="*/ 49 w 65"/>
                <a:gd name="T5" fmla="*/ 21 h 64"/>
                <a:gd name="T6" fmla="*/ 49 w 65"/>
                <a:gd name="T7" fmla="*/ 22 h 64"/>
                <a:gd name="T8" fmla="*/ 23 w 65"/>
                <a:gd name="T9" fmla="*/ 0 h 64"/>
                <a:gd name="T10" fmla="*/ 37 w 65"/>
                <a:gd name="T11" fmla="*/ 56 h 64"/>
                <a:gd name="T12" fmla="*/ 47 w 65"/>
                <a:gd name="T13" fmla="*/ 64 h 64"/>
                <a:gd name="T14" fmla="*/ 51 w 65"/>
                <a:gd name="T15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51" y="24"/>
                  </a:moveTo>
                  <a:cubicBezTo>
                    <a:pt x="50" y="23"/>
                    <a:pt x="50" y="22"/>
                    <a:pt x="49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2"/>
                  </a:cubicBezTo>
                  <a:cubicBezTo>
                    <a:pt x="42" y="15"/>
                    <a:pt x="34" y="8"/>
                    <a:pt x="23" y="0"/>
                  </a:cubicBezTo>
                  <a:cubicBezTo>
                    <a:pt x="23" y="0"/>
                    <a:pt x="0" y="29"/>
                    <a:pt x="37" y="56"/>
                  </a:cubicBezTo>
                  <a:cubicBezTo>
                    <a:pt x="41" y="59"/>
                    <a:pt x="44" y="62"/>
                    <a:pt x="47" y="64"/>
                  </a:cubicBezTo>
                  <a:cubicBezTo>
                    <a:pt x="65" y="46"/>
                    <a:pt x="56" y="30"/>
                    <a:pt x="51" y="2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03825498" y="110674718"/>
              <a:ext cx="207418" cy="204226"/>
            </a:xfrm>
            <a:custGeom>
              <a:avLst/>
              <a:gdLst>
                <a:gd name="T0" fmla="*/ 49 w 65"/>
                <a:gd name="T1" fmla="*/ 43 h 64"/>
                <a:gd name="T2" fmla="*/ 51 w 65"/>
                <a:gd name="T3" fmla="*/ 41 h 64"/>
                <a:gd name="T4" fmla="*/ 47 w 65"/>
                <a:gd name="T5" fmla="*/ 0 h 64"/>
                <a:gd name="T6" fmla="*/ 37 w 65"/>
                <a:gd name="T7" fmla="*/ 8 h 64"/>
                <a:gd name="T8" fmla="*/ 23 w 65"/>
                <a:gd name="T9" fmla="*/ 64 h 64"/>
                <a:gd name="T10" fmla="*/ 49 w 65"/>
                <a:gd name="T11" fmla="*/ 43 h 64"/>
                <a:gd name="T12" fmla="*/ 49 w 65"/>
                <a:gd name="T13" fmla="*/ 43 h 64"/>
                <a:gd name="T14" fmla="*/ 49 w 65"/>
                <a:gd name="T15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49" y="43"/>
                  </a:moveTo>
                  <a:cubicBezTo>
                    <a:pt x="50" y="42"/>
                    <a:pt x="50" y="42"/>
                    <a:pt x="51" y="41"/>
                  </a:cubicBezTo>
                  <a:cubicBezTo>
                    <a:pt x="56" y="35"/>
                    <a:pt x="65" y="19"/>
                    <a:pt x="47" y="0"/>
                  </a:cubicBezTo>
                  <a:cubicBezTo>
                    <a:pt x="44" y="3"/>
                    <a:pt x="41" y="6"/>
                    <a:pt x="37" y="8"/>
                  </a:cubicBezTo>
                  <a:cubicBezTo>
                    <a:pt x="0" y="36"/>
                    <a:pt x="23" y="64"/>
                    <a:pt x="23" y="64"/>
                  </a:cubicBezTo>
                  <a:cubicBezTo>
                    <a:pt x="34" y="57"/>
                    <a:pt x="42" y="50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lose/>
                </a:path>
              </a:pathLst>
            </a:custGeom>
            <a:solidFill>
              <a:schemeClr val="accent3"/>
            </a:soli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103973734" y="110547077"/>
              <a:ext cx="70203" cy="258473"/>
            </a:xfrm>
            <a:custGeom>
              <a:avLst/>
              <a:gdLst>
                <a:gd name="T0" fmla="*/ 22 w 22"/>
                <a:gd name="T1" fmla="*/ 39 h 81"/>
                <a:gd name="T2" fmla="*/ 4 w 22"/>
                <a:gd name="T3" fmla="*/ 0 h 81"/>
                <a:gd name="T4" fmla="*/ 0 w 22"/>
                <a:gd name="T5" fmla="*/ 40 h 81"/>
                <a:gd name="T6" fmla="*/ 4 w 22"/>
                <a:gd name="T7" fmla="*/ 81 h 81"/>
                <a:gd name="T8" fmla="*/ 22 w 22"/>
                <a:gd name="T9" fmla="*/ 42 h 81"/>
                <a:gd name="T10" fmla="*/ 22 w 22"/>
                <a:gd name="T11" fmla="*/ 40 h 81"/>
                <a:gd name="T12" fmla="*/ 22 w 22"/>
                <a:gd name="T1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1">
                  <a:moveTo>
                    <a:pt x="22" y="39"/>
                  </a:moveTo>
                  <a:cubicBezTo>
                    <a:pt x="21" y="27"/>
                    <a:pt x="17" y="14"/>
                    <a:pt x="4" y="0"/>
                  </a:cubicBezTo>
                  <a:cubicBezTo>
                    <a:pt x="9" y="6"/>
                    <a:pt x="18" y="22"/>
                    <a:pt x="0" y="40"/>
                  </a:cubicBezTo>
                  <a:cubicBezTo>
                    <a:pt x="18" y="59"/>
                    <a:pt x="9" y="75"/>
                    <a:pt x="4" y="81"/>
                  </a:cubicBezTo>
                  <a:cubicBezTo>
                    <a:pt x="17" y="67"/>
                    <a:pt x="21" y="54"/>
                    <a:pt x="22" y="42"/>
                  </a:cubicBezTo>
                  <a:cubicBezTo>
                    <a:pt x="22" y="42"/>
                    <a:pt x="22" y="41"/>
                    <a:pt x="22" y="40"/>
                  </a:cubicBezTo>
                  <a:cubicBezTo>
                    <a:pt x="22" y="40"/>
                    <a:pt x="22" y="39"/>
                    <a:pt x="22" y="3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Text Box 9"/>
          <p:cNvSpPr txBox="1">
            <a:spLocks noChangeArrowheads="1"/>
          </p:cNvSpPr>
          <p:nvPr userDrawn="1"/>
        </p:nvSpPr>
        <p:spPr bwMode="auto">
          <a:xfrm>
            <a:off x="7085013" y="6191250"/>
            <a:ext cx="1677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 Narrow" pitchFamily="34" charset="0"/>
                <a:cs typeface="Arial" pitchFamily="34" charset="0"/>
              </a:rPr>
              <a:t>SPEECH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THERAPY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BF7E5D63-45DD-4895-8FA5-6A70400BDB87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4076CA4F-C258-4FBC-8664-81E543ADF0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043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7" descr="MD0292301-IMG0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4" t="2777" r="2174" b="277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4" name="Picture 16" descr="MD0290701-IMG04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0" t="71309" r="-813"/>
          <a:stretch/>
        </p:blipFill>
        <p:spPr bwMode="auto">
          <a:xfrm>
            <a:off x="0" y="0"/>
            <a:ext cx="8993186" cy="21336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rgbClr val="DCD6D4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7675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Content Page with Text and Photo</a:t>
            </a:r>
            <a:endParaRPr lang="en-US"/>
          </a:p>
        </p:txBody>
      </p:sp>
      <p:grpSp>
        <p:nvGrpSpPr>
          <p:cNvPr id="25" name="Group 2"/>
          <p:cNvGrpSpPr>
            <a:grpSpLocks/>
          </p:cNvGrpSpPr>
          <p:nvPr userDrawn="1"/>
        </p:nvGrpSpPr>
        <p:grpSpPr bwMode="auto">
          <a:xfrm>
            <a:off x="7639050" y="5602288"/>
            <a:ext cx="496563" cy="555625"/>
            <a:chOff x="103680158" y="110470493"/>
            <a:chExt cx="363779" cy="408451"/>
          </a:xfrm>
        </p:grpSpPr>
        <p:sp>
          <p:nvSpPr>
            <p:cNvPr id="26" name="Freeform 3"/>
            <p:cNvSpPr>
              <a:spLocks/>
            </p:cNvSpPr>
            <p:nvPr/>
          </p:nvSpPr>
          <p:spPr bwMode="auto">
            <a:xfrm>
              <a:off x="103692923" y="110674718"/>
              <a:ext cx="207417" cy="204226"/>
            </a:xfrm>
            <a:custGeom>
              <a:avLst/>
              <a:gdLst>
                <a:gd name="T0" fmla="*/ 14 w 65"/>
                <a:gd name="T1" fmla="*/ 41 h 64"/>
                <a:gd name="T2" fmla="*/ 16 w 65"/>
                <a:gd name="T3" fmla="*/ 43 h 64"/>
                <a:gd name="T4" fmla="*/ 17 w 65"/>
                <a:gd name="T5" fmla="*/ 43 h 64"/>
                <a:gd name="T6" fmla="*/ 16 w 65"/>
                <a:gd name="T7" fmla="*/ 43 h 64"/>
                <a:gd name="T8" fmla="*/ 42 w 65"/>
                <a:gd name="T9" fmla="*/ 64 h 64"/>
                <a:gd name="T10" fmla="*/ 28 w 65"/>
                <a:gd name="T11" fmla="*/ 8 h 64"/>
                <a:gd name="T12" fmla="*/ 18 w 65"/>
                <a:gd name="T13" fmla="*/ 0 h 64"/>
                <a:gd name="T14" fmla="*/ 14 w 65"/>
                <a:gd name="T15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14" y="41"/>
                  </a:moveTo>
                  <a:cubicBezTo>
                    <a:pt x="15" y="42"/>
                    <a:pt x="16" y="42"/>
                    <a:pt x="16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6" y="43"/>
                  </a:cubicBezTo>
                  <a:cubicBezTo>
                    <a:pt x="23" y="50"/>
                    <a:pt x="32" y="57"/>
                    <a:pt x="42" y="64"/>
                  </a:cubicBezTo>
                  <a:cubicBezTo>
                    <a:pt x="42" y="64"/>
                    <a:pt x="65" y="36"/>
                    <a:pt x="28" y="8"/>
                  </a:cubicBezTo>
                  <a:cubicBezTo>
                    <a:pt x="24" y="6"/>
                    <a:pt x="21" y="3"/>
                    <a:pt x="18" y="0"/>
                  </a:cubicBezTo>
                  <a:cubicBezTo>
                    <a:pt x="0" y="19"/>
                    <a:pt x="9" y="35"/>
                    <a:pt x="14" y="4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"/>
            <p:cNvSpPr>
              <a:spLocks/>
            </p:cNvSpPr>
            <p:nvPr/>
          </p:nvSpPr>
          <p:spPr bwMode="auto">
            <a:xfrm>
              <a:off x="103692923" y="110470493"/>
              <a:ext cx="207417" cy="204225"/>
            </a:xfrm>
            <a:custGeom>
              <a:avLst/>
              <a:gdLst>
                <a:gd name="T0" fmla="*/ 28 w 65"/>
                <a:gd name="T1" fmla="*/ 56 h 64"/>
                <a:gd name="T2" fmla="*/ 42 w 65"/>
                <a:gd name="T3" fmla="*/ 0 h 64"/>
                <a:gd name="T4" fmla="*/ 16 w 65"/>
                <a:gd name="T5" fmla="*/ 22 h 64"/>
                <a:gd name="T6" fmla="*/ 17 w 65"/>
                <a:gd name="T7" fmla="*/ 21 h 64"/>
                <a:gd name="T8" fmla="*/ 16 w 65"/>
                <a:gd name="T9" fmla="*/ 22 h 64"/>
                <a:gd name="T10" fmla="*/ 14 w 65"/>
                <a:gd name="T11" fmla="*/ 24 h 64"/>
                <a:gd name="T12" fmla="*/ 18 w 65"/>
                <a:gd name="T13" fmla="*/ 64 h 64"/>
                <a:gd name="T14" fmla="*/ 28 w 65"/>
                <a:gd name="T15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28" y="56"/>
                  </a:moveTo>
                  <a:cubicBezTo>
                    <a:pt x="65" y="29"/>
                    <a:pt x="42" y="0"/>
                    <a:pt x="42" y="0"/>
                  </a:cubicBezTo>
                  <a:cubicBezTo>
                    <a:pt x="32" y="8"/>
                    <a:pt x="23" y="15"/>
                    <a:pt x="16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6" y="22"/>
                  </a:cubicBezTo>
                  <a:cubicBezTo>
                    <a:pt x="16" y="22"/>
                    <a:pt x="15" y="23"/>
                    <a:pt x="14" y="24"/>
                  </a:cubicBezTo>
                  <a:cubicBezTo>
                    <a:pt x="9" y="30"/>
                    <a:pt x="0" y="46"/>
                    <a:pt x="18" y="64"/>
                  </a:cubicBezTo>
                  <a:cubicBezTo>
                    <a:pt x="21" y="62"/>
                    <a:pt x="24" y="59"/>
                    <a:pt x="28" y="56"/>
                  </a:cubicBezTo>
                  <a:close/>
                </a:path>
              </a:pathLst>
            </a:custGeom>
            <a:solidFill>
              <a:schemeClr val="accent3"/>
            </a:soli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103680158" y="110547077"/>
              <a:ext cx="70203" cy="258473"/>
            </a:xfrm>
            <a:custGeom>
              <a:avLst/>
              <a:gdLst>
                <a:gd name="T0" fmla="*/ 18 w 22"/>
                <a:gd name="T1" fmla="*/ 0 h 81"/>
                <a:gd name="T2" fmla="*/ 0 w 22"/>
                <a:gd name="T3" fmla="*/ 39 h 81"/>
                <a:gd name="T4" fmla="*/ 0 w 22"/>
                <a:gd name="T5" fmla="*/ 40 h 81"/>
                <a:gd name="T6" fmla="*/ 0 w 22"/>
                <a:gd name="T7" fmla="*/ 42 h 81"/>
                <a:gd name="T8" fmla="*/ 18 w 22"/>
                <a:gd name="T9" fmla="*/ 81 h 81"/>
                <a:gd name="T10" fmla="*/ 22 w 22"/>
                <a:gd name="T11" fmla="*/ 40 h 81"/>
                <a:gd name="T12" fmla="*/ 18 w 22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1">
                  <a:moveTo>
                    <a:pt x="18" y="0"/>
                  </a:moveTo>
                  <a:cubicBezTo>
                    <a:pt x="6" y="14"/>
                    <a:pt x="1" y="27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1"/>
                    <a:pt x="0" y="42"/>
                    <a:pt x="0" y="42"/>
                  </a:cubicBezTo>
                  <a:cubicBezTo>
                    <a:pt x="1" y="54"/>
                    <a:pt x="6" y="67"/>
                    <a:pt x="18" y="81"/>
                  </a:cubicBezTo>
                  <a:cubicBezTo>
                    <a:pt x="13" y="75"/>
                    <a:pt x="4" y="59"/>
                    <a:pt x="22" y="40"/>
                  </a:cubicBezTo>
                  <a:cubicBezTo>
                    <a:pt x="4" y="22"/>
                    <a:pt x="13" y="6"/>
                    <a:pt x="1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103823754" y="110470493"/>
              <a:ext cx="207418" cy="204225"/>
            </a:xfrm>
            <a:custGeom>
              <a:avLst/>
              <a:gdLst>
                <a:gd name="T0" fmla="*/ 51 w 65"/>
                <a:gd name="T1" fmla="*/ 24 h 64"/>
                <a:gd name="T2" fmla="*/ 49 w 65"/>
                <a:gd name="T3" fmla="*/ 22 h 64"/>
                <a:gd name="T4" fmla="*/ 49 w 65"/>
                <a:gd name="T5" fmla="*/ 21 h 64"/>
                <a:gd name="T6" fmla="*/ 49 w 65"/>
                <a:gd name="T7" fmla="*/ 22 h 64"/>
                <a:gd name="T8" fmla="*/ 23 w 65"/>
                <a:gd name="T9" fmla="*/ 0 h 64"/>
                <a:gd name="T10" fmla="*/ 37 w 65"/>
                <a:gd name="T11" fmla="*/ 56 h 64"/>
                <a:gd name="T12" fmla="*/ 47 w 65"/>
                <a:gd name="T13" fmla="*/ 64 h 64"/>
                <a:gd name="T14" fmla="*/ 51 w 65"/>
                <a:gd name="T15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51" y="24"/>
                  </a:moveTo>
                  <a:cubicBezTo>
                    <a:pt x="50" y="23"/>
                    <a:pt x="50" y="22"/>
                    <a:pt x="49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2"/>
                  </a:cubicBezTo>
                  <a:cubicBezTo>
                    <a:pt x="42" y="15"/>
                    <a:pt x="34" y="8"/>
                    <a:pt x="23" y="0"/>
                  </a:cubicBezTo>
                  <a:cubicBezTo>
                    <a:pt x="23" y="0"/>
                    <a:pt x="0" y="29"/>
                    <a:pt x="37" y="56"/>
                  </a:cubicBezTo>
                  <a:cubicBezTo>
                    <a:pt x="41" y="59"/>
                    <a:pt x="44" y="62"/>
                    <a:pt x="47" y="64"/>
                  </a:cubicBezTo>
                  <a:cubicBezTo>
                    <a:pt x="65" y="46"/>
                    <a:pt x="56" y="30"/>
                    <a:pt x="51" y="2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103825498" y="110674718"/>
              <a:ext cx="207418" cy="204226"/>
            </a:xfrm>
            <a:custGeom>
              <a:avLst/>
              <a:gdLst>
                <a:gd name="T0" fmla="*/ 49 w 65"/>
                <a:gd name="T1" fmla="*/ 43 h 64"/>
                <a:gd name="T2" fmla="*/ 51 w 65"/>
                <a:gd name="T3" fmla="*/ 41 h 64"/>
                <a:gd name="T4" fmla="*/ 47 w 65"/>
                <a:gd name="T5" fmla="*/ 0 h 64"/>
                <a:gd name="T6" fmla="*/ 37 w 65"/>
                <a:gd name="T7" fmla="*/ 8 h 64"/>
                <a:gd name="T8" fmla="*/ 23 w 65"/>
                <a:gd name="T9" fmla="*/ 64 h 64"/>
                <a:gd name="T10" fmla="*/ 49 w 65"/>
                <a:gd name="T11" fmla="*/ 43 h 64"/>
                <a:gd name="T12" fmla="*/ 49 w 65"/>
                <a:gd name="T13" fmla="*/ 43 h 64"/>
                <a:gd name="T14" fmla="*/ 49 w 65"/>
                <a:gd name="T15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49" y="43"/>
                  </a:moveTo>
                  <a:cubicBezTo>
                    <a:pt x="50" y="42"/>
                    <a:pt x="50" y="42"/>
                    <a:pt x="51" y="41"/>
                  </a:cubicBezTo>
                  <a:cubicBezTo>
                    <a:pt x="56" y="35"/>
                    <a:pt x="65" y="19"/>
                    <a:pt x="47" y="0"/>
                  </a:cubicBezTo>
                  <a:cubicBezTo>
                    <a:pt x="44" y="3"/>
                    <a:pt x="41" y="6"/>
                    <a:pt x="37" y="8"/>
                  </a:cubicBezTo>
                  <a:cubicBezTo>
                    <a:pt x="0" y="36"/>
                    <a:pt x="23" y="64"/>
                    <a:pt x="23" y="64"/>
                  </a:cubicBezTo>
                  <a:cubicBezTo>
                    <a:pt x="34" y="57"/>
                    <a:pt x="42" y="50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lose/>
                </a:path>
              </a:pathLst>
            </a:custGeom>
            <a:solidFill>
              <a:schemeClr val="accent3"/>
            </a:soli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103973734" y="110547077"/>
              <a:ext cx="70203" cy="258473"/>
            </a:xfrm>
            <a:custGeom>
              <a:avLst/>
              <a:gdLst>
                <a:gd name="T0" fmla="*/ 22 w 22"/>
                <a:gd name="T1" fmla="*/ 39 h 81"/>
                <a:gd name="T2" fmla="*/ 4 w 22"/>
                <a:gd name="T3" fmla="*/ 0 h 81"/>
                <a:gd name="T4" fmla="*/ 0 w 22"/>
                <a:gd name="T5" fmla="*/ 40 h 81"/>
                <a:gd name="T6" fmla="*/ 4 w 22"/>
                <a:gd name="T7" fmla="*/ 81 h 81"/>
                <a:gd name="T8" fmla="*/ 22 w 22"/>
                <a:gd name="T9" fmla="*/ 42 h 81"/>
                <a:gd name="T10" fmla="*/ 22 w 22"/>
                <a:gd name="T11" fmla="*/ 40 h 81"/>
                <a:gd name="T12" fmla="*/ 22 w 22"/>
                <a:gd name="T1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1">
                  <a:moveTo>
                    <a:pt x="22" y="39"/>
                  </a:moveTo>
                  <a:cubicBezTo>
                    <a:pt x="21" y="27"/>
                    <a:pt x="17" y="14"/>
                    <a:pt x="4" y="0"/>
                  </a:cubicBezTo>
                  <a:cubicBezTo>
                    <a:pt x="9" y="6"/>
                    <a:pt x="18" y="22"/>
                    <a:pt x="0" y="40"/>
                  </a:cubicBezTo>
                  <a:cubicBezTo>
                    <a:pt x="18" y="59"/>
                    <a:pt x="9" y="75"/>
                    <a:pt x="4" y="81"/>
                  </a:cubicBezTo>
                  <a:cubicBezTo>
                    <a:pt x="17" y="67"/>
                    <a:pt x="21" y="54"/>
                    <a:pt x="22" y="42"/>
                  </a:cubicBezTo>
                  <a:cubicBezTo>
                    <a:pt x="22" y="42"/>
                    <a:pt x="22" y="41"/>
                    <a:pt x="22" y="40"/>
                  </a:cubicBezTo>
                  <a:cubicBezTo>
                    <a:pt x="22" y="40"/>
                    <a:pt x="22" y="39"/>
                    <a:pt x="22" y="3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 Box 9"/>
          <p:cNvSpPr txBox="1">
            <a:spLocks noChangeArrowheads="1"/>
          </p:cNvSpPr>
          <p:nvPr userDrawn="1"/>
        </p:nvSpPr>
        <p:spPr bwMode="auto">
          <a:xfrm>
            <a:off x="7085013" y="6191250"/>
            <a:ext cx="1677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 Narrow" pitchFamily="34" charset="0"/>
                <a:cs typeface="Arial" pitchFamily="34" charset="0"/>
              </a:rPr>
              <a:t>SPEECH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THERAPY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  <p:sldLayoutId id="2147483720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hyperlink" Target="http://paws.bridges.com/cfnc1.ht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wm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hyperlink" Target="http://paws.bridges.com/cfnc1.ht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wmf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hyperlink" Target="http://paws.bridges.com/cfnc1.htm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png"/><Relationship Id="rId7" Type="http://schemas.openxmlformats.org/officeDocument/2006/relationships/image" Target="../media/image3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hyperlink" Target="http://paws.bridges.com/cfnc1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w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5800" y="495300"/>
            <a:ext cx="6400800" cy="800100"/>
          </a:xfrm>
        </p:spPr>
        <p:txBody>
          <a:bodyPr/>
          <a:lstStyle/>
          <a:p>
            <a:r>
              <a:rPr lang="en-US" dirty="0" smtClean="0"/>
              <a:t>Career Development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789362" y="2622549"/>
            <a:ext cx="33147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FFFFFE"/>
                </a:solidFill>
                <a:effectLst/>
                <a:latin typeface="Times New Roman" pitchFamily="18" charset="0"/>
                <a:cs typeface="Arial" pitchFamily="34" charset="0"/>
              </a:rPr>
              <a:t>  What do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FFFFFE"/>
                </a:solidFill>
                <a:effectLst/>
                <a:latin typeface="Times New Roman" pitchFamily="18" charset="0"/>
                <a:cs typeface="Arial" pitchFamily="34" charset="0"/>
              </a:rPr>
              <a:t>YOU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400" dirty="0" smtClean="0">
                <a:solidFill>
                  <a:srgbClr val="FFFFFE"/>
                </a:solidFill>
                <a:latin typeface="Times New Roman" pitchFamily="18" charset="0"/>
                <a:cs typeface="Arial" pitchFamily="34" charset="0"/>
              </a:rPr>
              <a:t>want to be?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4606" y="5562600"/>
            <a:ext cx="1635994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Army</a:t>
            </a:r>
          </a:p>
          <a:p>
            <a:r>
              <a:rPr lang="en-US" dirty="0" smtClean="0"/>
              <a:t>Navy</a:t>
            </a:r>
          </a:p>
          <a:p>
            <a:r>
              <a:rPr lang="en-US" dirty="0" smtClean="0"/>
              <a:t>Marines</a:t>
            </a:r>
          </a:p>
          <a:p>
            <a:r>
              <a:rPr lang="en-US" dirty="0" smtClean="0"/>
              <a:t>Air Force</a:t>
            </a:r>
          </a:p>
          <a:p>
            <a:r>
              <a:rPr lang="en-US" dirty="0" smtClean="0"/>
              <a:t>Coast Guard</a:t>
            </a:r>
            <a:endParaRPr lang="en-US" dirty="0"/>
          </a:p>
        </p:txBody>
      </p:sp>
      <p:pic>
        <p:nvPicPr>
          <p:cNvPr id="7172" name="Picture 4" descr="C:\Users\deana.harper\AppData\Local\Microsoft\Windows\Temporary Internet Files\Content.IE5\9JGS9JZX\MC9000604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86200"/>
            <a:ext cx="2286000" cy="1421058"/>
          </a:xfrm>
          <a:prstGeom prst="rect">
            <a:avLst/>
          </a:prstGeom>
          <a:noFill/>
        </p:spPr>
      </p:pic>
      <p:pic>
        <p:nvPicPr>
          <p:cNvPr id="7173" name="Picture 5" descr="C:\Users\deana.harper\AppData\Local\Microsoft\Windows\Temporary Internet Files\Content.IE5\G4KQZF7L\MC90006040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419600"/>
            <a:ext cx="2971800" cy="1714621"/>
          </a:xfrm>
          <a:prstGeom prst="rect">
            <a:avLst/>
          </a:prstGeom>
          <a:noFill/>
        </p:spPr>
      </p:pic>
      <p:pic>
        <p:nvPicPr>
          <p:cNvPr id="7174" name="Picture 6" descr="C:\Users\deana.harper\AppData\Local\Microsoft\Windows\Temporary Internet Files\Content.IE5\54FG00NB\MC90000110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209800"/>
            <a:ext cx="3097987" cy="161300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162800" y="5334000"/>
            <a:ext cx="16002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deana.harper\AppData\Local\Microsoft\Windows\Temporary Internet Files\Content.IE5\8OLRSYLO\MC90043485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5410200"/>
            <a:ext cx="990457" cy="990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Paws in </a:t>
            </a:r>
            <a:r>
              <a:rPr lang="en-US" dirty="0" err="1" smtClean="0"/>
              <a:t>Jobland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http://paws.bridges.com/cfnc1.htm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3" descr="C:\Users\deana.harper\AppData\Local\Microsoft\Windows\Temporary Internet Files\Content.IE5\F11T7C30\MC9000567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0"/>
            <a:ext cx="2514600" cy="2195345"/>
          </a:xfrm>
          <a:prstGeom prst="rect">
            <a:avLst/>
          </a:prstGeom>
          <a:noFill/>
        </p:spPr>
      </p:pic>
      <p:pic>
        <p:nvPicPr>
          <p:cNvPr id="6" name="Picture 7" descr="C:\Users\deana.harper\AppData\Local\Microsoft\Windows\Temporary Internet Files\Content.IE5\Q6F6Q9X5\MC90018299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971800"/>
            <a:ext cx="2430170" cy="243139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162800" y="5334000"/>
            <a:ext cx="16002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deana.harper\AppData\Local\Microsoft\Windows\Temporary Internet Files\Content.IE5\8OLRSYLO\MC90043485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5410200"/>
            <a:ext cx="990457" cy="990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Includes careers related to the design, development, support and management of </a:t>
            </a:r>
          </a:p>
          <a:p>
            <a:pPr marL="231775" indent="-231775"/>
            <a:r>
              <a:rPr lang="en-US" dirty="0" smtClean="0"/>
              <a:t>Hardware</a:t>
            </a:r>
          </a:p>
          <a:p>
            <a:pPr marL="231775" indent="-231775"/>
            <a:r>
              <a:rPr lang="en-US" dirty="0" smtClean="0"/>
              <a:t>Software</a:t>
            </a:r>
          </a:p>
          <a:p>
            <a:pPr marL="231775" indent="-231775"/>
            <a:r>
              <a:rPr lang="en-US" dirty="0" smtClean="0"/>
              <a:t>Multimedia</a:t>
            </a:r>
          </a:p>
          <a:p>
            <a:pPr marL="231775" indent="-231775"/>
            <a:r>
              <a:rPr lang="en-US" dirty="0" smtClean="0"/>
              <a:t>Systems Support Services</a:t>
            </a:r>
          </a:p>
          <a:p>
            <a:pPr marL="231775" indent="-231775">
              <a:buNone/>
            </a:pPr>
            <a:endParaRPr lang="en-US" dirty="0" smtClean="0"/>
          </a:p>
        </p:txBody>
      </p:sp>
      <p:pic>
        <p:nvPicPr>
          <p:cNvPr id="3079" name="Picture 7" descr="MD0292301-IMG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5864" y="2798763"/>
            <a:ext cx="357426" cy="63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6352" y="5486400"/>
            <a:ext cx="153282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</a:rPr>
              <a:t>Information Technology</a:t>
            </a:r>
            <a:endParaRPr lang="en-US" sz="4800" dirty="0">
              <a:solidFill>
                <a:srgbClr val="FFC000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6369609" y="2798763"/>
            <a:ext cx="2774391" cy="2687637"/>
            <a:chOff x="6605588" y="2189163"/>
            <a:chExt cx="2538412" cy="2459037"/>
          </a:xfrm>
        </p:grpSpPr>
        <p:pic>
          <p:nvPicPr>
            <p:cNvPr id="19" name="Picture 6" descr="MD0292301-IMG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979"/>
            <a:stretch>
              <a:fillRect/>
            </a:stretch>
          </p:blipFill>
          <p:spPr bwMode="auto">
            <a:xfrm>
              <a:off x="6605588" y="2271713"/>
              <a:ext cx="2538412" cy="2376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pic>
          <p:nvPicPr>
            <p:cNvPr id="20" name="Picture 7" descr="MD0292301-IMG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750" y="2189163"/>
              <a:ext cx="327025" cy="582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399" y="3505200"/>
            <a:ext cx="1494683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IT 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Computer Programmers </a:t>
            </a:r>
            <a:r>
              <a:rPr lang="en-US" dirty="0" smtClean="0"/>
              <a:t>– program computers to perform certain functions</a:t>
            </a:r>
          </a:p>
          <a:p>
            <a:r>
              <a:rPr lang="en-US" dirty="0" smtClean="0"/>
              <a:t>Computer Security Specialists – plan, coordinate and implement company security software</a:t>
            </a:r>
          </a:p>
          <a:p>
            <a:r>
              <a:rPr lang="en-US" dirty="0" smtClean="0"/>
              <a:t>Animators – use drawings, sculptures or computers to create the illusion that characters and scenes are moving</a:t>
            </a:r>
          </a:p>
          <a:p>
            <a:r>
              <a:rPr lang="en-US" dirty="0" smtClean="0"/>
              <a:t>Computer Support Specialists – provide technical assistance to computer users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62800" y="5334000"/>
            <a:ext cx="16002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375837"/>
            <a:ext cx="1116940" cy="1024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http://paws.bridges.com/cfnc1.htm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 descr="C:\Users\deana.harper\AppData\Local\Microsoft\Windows\Temporary Internet Files\Content.IE5\HSQDJM08\MC90033631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505200"/>
            <a:ext cx="2133600" cy="1686146"/>
          </a:xfrm>
          <a:prstGeom prst="rect">
            <a:avLst/>
          </a:prstGeom>
          <a:noFill/>
        </p:spPr>
      </p:pic>
      <p:pic>
        <p:nvPicPr>
          <p:cNvPr id="1331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429000"/>
            <a:ext cx="1752600" cy="17891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0600" y="3124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Video Game Designer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3124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Computer Programmer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162800" y="5334000"/>
            <a:ext cx="16002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5375837"/>
            <a:ext cx="1116940" cy="1024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Marketing Cluster includes careers that</a:t>
            </a:r>
          </a:p>
          <a:p>
            <a:pPr lvl="1"/>
            <a:r>
              <a:rPr lang="en-US" dirty="0" smtClean="0"/>
              <a:t>Determine demand for products &amp; services</a:t>
            </a:r>
          </a:p>
          <a:p>
            <a:pPr lvl="1"/>
            <a:r>
              <a:rPr lang="en-US" dirty="0" smtClean="0"/>
              <a:t>Identify customers</a:t>
            </a:r>
          </a:p>
          <a:p>
            <a:pPr lvl="1"/>
            <a:r>
              <a:rPr lang="en-US" dirty="0" smtClean="0"/>
              <a:t>Develop advertising to target customers</a:t>
            </a:r>
          </a:p>
        </p:txBody>
      </p:sp>
      <p:pic>
        <p:nvPicPr>
          <p:cNvPr id="3079" name="Picture 7" descr="MD0292301-IMG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5864" y="2798763"/>
            <a:ext cx="357426" cy="63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6352" y="5486400"/>
            <a:ext cx="153282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</a:rPr>
              <a:t>Marketing</a:t>
            </a:r>
            <a:endParaRPr lang="en-US" sz="4800" dirty="0">
              <a:solidFill>
                <a:srgbClr val="FFC000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6369609" y="2798763"/>
            <a:ext cx="2774391" cy="2687637"/>
            <a:chOff x="6605588" y="2189163"/>
            <a:chExt cx="2538412" cy="2459037"/>
          </a:xfrm>
        </p:grpSpPr>
        <p:pic>
          <p:nvPicPr>
            <p:cNvPr id="19" name="Picture 6" descr="MD0292301-IMG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979"/>
            <a:stretch>
              <a:fillRect/>
            </a:stretch>
          </p:blipFill>
          <p:spPr bwMode="auto">
            <a:xfrm>
              <a:off x="6605588" y="2271713"/>
              <a:ext cx="2538412" cy="2376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pic>
          <p:nvPicPr>
            <p:cNvPr id="20" name="Picture 7" descr="MD0292301-IMG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750" y="2189163"/>
              <a:ext cx="327025" cy="582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</p:grp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7143750" y="3359336"/>
            <a:ext cx="1771650" cy="151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100" dirty="0">
                <a:solidFill>
                  <a:srgbClr val="FFFFFE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FE"/>
                </a:solidFill>
                <a:latin typeface="Times New Roman" pitchFamily="18" charset="0"/>
                <a:cs typeface="Arial" pitchFamily="34" charset="0"/>
              </a:rPr>
              <a:t>Playstation</a:t>
            </a:r>
            <a:endParaRPr lang="en-US" sz="2800" dirty="0" smtClean="0">
              <a:solidFill>
                <a:srgbClr val="FFFFFE"/>
              </a:solidFill>
              <a:latin typeface="Times New Roman" pitchFamily="18" charset="0"/>
              <a:cs typeface="Arial" pitchFamily="34" charset="0"/>
            </a:endParaRPr>
          </a:p>
          <a:p>
            <a:pPr lvl="0" algn="ctr">
              <a:spcAft>
                <a:spcPts val="120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E"/>
                </a:solidFill>
                <a:effectLst/>
                <a:latin typeface="Times New Roman" pitchFamily="18" charset="0"/>
                <a:cs typeface="Arial" pitchFamily="34" charset="0"/>
              </a:rPr>
              <a:t>Or</a:t>
            </a:r>
          </a:p>
          <a:p>
            <a:pPr lvl="0" algn="ctr">
              <a:spcAft>
                <a:spcPts val="1200"/>
              </a:spcAft>
            </a:pPr>
            <a:r>
              <a:rPr lang="en-US" sz="2800" dirty="0" smtClean="0">
                <a:solidFill>
                  <a:srgbClr val="FFFFFE"/>
                </a:solidFill>
                <a:latin typeface="Times New Roman" pitchFamily="18" charset="0"/>
                <a:cs typeface="Arial" pitchFamily="34" charset="0"/>
              </a:rPr>
              <a:t>XBOX?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FE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3" name="Picture 2" descr="C:\Users\deana.harper\AppData\Local\Microsoft\Windows\Temporary Internet Files\Content.IE5\8OLRSYLO\MC90018595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191000"/>
            <a:ext cx="1286831" cy="1292657"/>
          </a:xfrm>
          <a:prstGeom prst="rect">
            <a:avLst/>
          </a:prstGeom>
          <a:noFill/>
        </p:spPr>
      </p:pic>
      <p:pic>
        <p:nvPicPr>
          <p:cNvPr id="14" name="Picture 3" descr="C:\Users\deana.harper\AppData\Local\Microsoft\Windows\Temporary Internet Files\Content.IE5\G4KQZF7L\MC90018616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5029200"/>
            <a:ext cx="1028590" cy="1008278"/>
          </a:xfrm>
          <a:prstGeom prst="rect">
            <a:avLst/>
          </a:prstGeom>
          <a:noFill/>
        </p:spPr>
      </p:pic>
      <p:pic>
        <p:nvPicPr>
          <p:cNvPr id="15" name="Picture 4" descr="C:\Users\deana.harper\AppData\Local\Microsoft\Windows\Temporary Internet Files\Content.IE5\8K2NWEQL\MC90005894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038600"/>
            <a:ext cx="1331262" cy="1262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Paws in </a:t>
            </a:r>
            <a:r>
              <a:rPr lang="en-US" dirty="0" err="1" smtClean="0"/>
              <a:t>Jobland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http://paws.bridges.com/cfnc1.htm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62800" y="5334000"/>
            <a:ext cx="16002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deana.harper\AppData\Local\Microsoft\Windows\Temporary Internet Files\Content.IE5\8OLRSYLO\MC90002348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562600"/>
            <a:ext cx="926287" cy="724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dirty="0" smtClean="0"/>
              <a:t>What Do YOU Want to 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you know it you will be in high school—like me!</a:t>
            </a:r>
          </a:p>
          <a:p>
            <a:r>
              <a:rPr lang="en-US" dirty="0" smtClean="0"/>
              <a:t>It is important to have an idea of what you want to do when you grow up.</a:t>
            </a:r>
          </a:p>
          <a:p>
            <a:r>
              <a:rPr lang="en-US" dirty="0" smtClean="0"/>
              <a:t>In high school, you will be able to take classes to help you prepare for a CAREER!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62800" y="5334000"/>
            <a:ext cx="16002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deana.harper\AppData\Local\Microsoft\Windows\Temporary Internet Files\Content.IE5\C9ZK22Z1\MC90043154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410200"/>
            <a:ext cx="1066657" cy="1066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62800" y="5334000"/>
            <a:ext cx="16002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375837"/>
            <a:ext cx="1116940" cy="102496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162800" y="5334000"/>
            <a:ext cx="16002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deana.harper\AppData\Local\Microsoft\Windows\Temporary Internet Files\Content.IE5\C9ZK22Z1\MC90043154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410200"/>
            <a:ext cx="1066657" cy="1066657"/>
          </a:xfrm>
          <a:prstGeom prst="rect">
            <a:avLst/>
          </a:prstGeom>
          <a:noFill/>
        </p:spPr>
      </p:pic>
      <p:pic>
        <p:nvPicPr>
          <p:cNvPr id="9" name="Picture 2" descr="C:\Users\deana.harper\AppData\Local\Microsoft\Windows\Temporary Internet Files\Content.IE5\Q6F6Q9X5\MC90019539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743200"/>
            <a:ext cx="1512418" cy="1826057"/>
          </a:xfrm>
          <a:prstGeom prst="rect">
            <a:avLst/>
          </a:prstGeom>
          <a:noFill/>
        </p:spPr>
      </p:pic>
      <p:pic>
        <p:nvPicPr>
          <p:cNvPr id="10" name="Picture 3" descr="C:\Users\deana.harper\AppData\Local\Microsoft\Windows\Temporary Internet Files\Content.IE5\NJABEUAT\MC90033401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419600"/>
            <a:ext cx="1662379" cy="1821485"/>
          </a:xfrm>
          <a:prstGeom prst="rect">
            <a:avLst/>
          </a:prstGeom>
          <a:noFill/>
        </p:spPr>
      </p:pic>
      <p:pic>
        <p:nvPicPr>
          <p:cNvPr id="11" name="Picture 4" descr="C:\Users\deana.harper\AppData\Local\Microsoft\Windows\Temporary Internet Files\Content.IE5\G4KQZF7L\MC90033409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048000"/>
            <a:ext cx="1520647" cy="1816913"/>
          </a:xfrm>
          <a:prstGeom prst="rect">
            <a:avLst/>
          </a:prstGeom>
          <a:noFill/>
        </p:spPr>
      </p:pic>
      <p:pic>
        <p:nvPicPr>
          <p:cNvPr id="12" name="Picture 6" descr="C:\Users\deana.harper\AppData\Local\Microsoft\Windows\Temporary Internet Files\Content.IE5\C9ZK22Z1\MC90033403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2438400"/>
            <a:ext cx="1065276" cy="1819656"/>
          </a:xfrm>
          <a:prstGeom prst="rect">
            <a:avLst/>
          </a:prstGeom>
          <a:noFill/>
        </p:spPr>
      </p:pic>
      <p:pic>
        <p:nvPicPr>
          <p:cNvPr id="13" name="Picture 7" descr="C:\Users\deana.harper\AppData\Local\Microsoft\Windows\Temporary Internet Files\Content.IE5\K0K8ZTQ4\MC900059184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4495800"/>
            <a:ext cx="1524000" cy="1549242"/>
          </a:xfrm>
          <a:prstGeom prst="rect">
            <a:avLst/>
          </a:prstGeom>
          <a:noFill/>
        </p:spPr>
      </p:pic>
      <p:pic>
        <p:nvPicPr>
          <p:cNvPr id="14" name="Picture 8" descr="C:\Users\deana.harper\AppData\Local\Microsoft\Windows\Temporary Internet Files\Content.IE5\C9ZK22Z1\MC90044551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2438400"/>
            <a:ext cx="1784766" cy="1736141"/>
          </a:xfrm>
          <a:prstGeom prst="rect">
            <a:avLst/>
          </a:prstGeom>
          <a:noFill/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47675"/>
            <a:ext cx="8229600" cy="762000"/>
          </a:xfrm>
        </p:spPr>
        <p:txBody>
          <a:bodyPr/>
          <a:lstStyle/>
          <a:p>
            <a:r>
              <a:rPr lang="en-US" dirty="0" smtClean="0"/>
              <a:t>What Do YOU Want to Be?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Career Clusters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is a “Career Cluster”?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A way to organize careers or jobs into groups that are similar.</a:t>
            </a:r>
          </a:p>
          <a:p>
            <a:pPr>
              <a:lnSpc>
                <a:spcPct val="12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</p:txBody>
      </p:sp>
      <p:pic>
        <p:nvPicPr>
          <p:cNvPr id="2057" name="Picture 9" descr="MD0292301-IMG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0181" y="1571033"/>
            <a:ext cx="2951214" cy="242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8" name="Picture 10" descr="MD0292301-IMG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1" r="6772" b="6656"/>
          <a:stretch>
            <a:fillRect/>
          </a:stretch>
        </p:blipFill>
        <p:spPr bwMode="auto">
          <a:xfrm>
            <a:off x="5905500" y="3677114"/>
            <a:ext cx="3200401" cy="318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9" name="Picture 11" descr="MD0292301-IMG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3948" y="1587546"/>
            <a:ext cx="481862" cy="5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781800" y="2362200"/>
            <a:ext cx="1771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FFFFFE"/>
                </a:solidFill>
                <a:effectLst/>
                <a:latin typeface="Times New Roman" pitchFamily="18" charset="0"/>
                <a:cs typeface="Arial" pitchFamily="34" charset="0"/>
              </a:rPr>
              <a:t> Organize</a:t>
            </a:r>
            <a:r>
              <a:rPr kumimoji="0" lang="en-US" sz="2100" b="0" i="0" u="none" strike="noStrike" cap="none" normalizeH="0" dirty="0" smtClean="0">
                <a:ln>
                  <a:noFill/>
                </a:ln>
                <a:solidFill>
                  <a:srgbClr val="FFFFFE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100" baseline="0" dirty="0" smtClean="0">
                <a:solidFill>
                  <a:srgbClr val="FFFFFE"/>
                </a:solidFill>
                <a:latin typeface="Times New Roman" pitchFamily="18" charset="0"/>
                <a:cs typeface="Arial" pitchFamily="34" charset="0"/>
              </a:rPr>
              <a:t>Into</a:t>
            </a:r>
            <a:r>
              <a:rPr lang="en-US" sz="2100" dirty="0" smtClean="0">
                <a:solidFill>
                  <a:srgbClr val="FFFFFE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FFFFFE"/>
                </a:solidFill>
                <a:effectLst/>
                <a:latin typeface="Times New Roman" pitchFamily="18" charset="0"/>
                <a:cs typeface="Arial" pitchFamily="34" charset="0"/>
              </a:rPr>
              <a:t>groups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Jobs related to financial services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69609" y="2798763"/>
            <a:ext cx="2774391" cy="2687637"/>
            <a:chOff x="6605588" y="2189163"/>
            <a:chExt cx="2538412" cy="2459037"/>
          </a:xfrm>
        </p:grpSpPr>
        <p:pic>
          <p:nvPicPr>
            <p:cNvPr id="3078" name="Picture 6" descr="MD0292301-IMG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979"/>
            <a:stretch>
              <a:fillRect/>
            </a:stretch>
          </p:blipFill>
          <p:spPr bwMode="auto">
            <a:xfrm>
              <a:off x="6605588" y="2271713"/>
              <a:ext cx="2538412" cy="2376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pic>
          <p:nvPicPr>
            <p:cNvPr id="3079" name="Picture 7" descr="MD0292301-IMG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750" y="2189163"/>
              <a:ext cx="327025" cy="582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</p:grp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143750" y="3359336"/>
            <a:ext cx="1771650" cy="151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100" dirty="0">
                <a:solidFill>
                  <a:srgbClr val="FFFFFE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FFFE"/>
                </a:solidFill>
                <a:latin typeface="Times New Roman" pitchFamily="18" charset="0"/>
                <a:cs typeface="Arial" pitchFamily="34" charset="0"/>
              </a:rPr>
              <a:t>Spending $</a:t>
            </a:r>
          </a:p>
          <a:p>
            <a:pPr lvl="0" algn="ctr">
              <a:spcAft>
                <a:spcPts val="120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E"/>
                </a:solidFill>
                <a:effectLst/>
                <a:latin typeface="Times New Roman" pitchFamily="18" charset="0"/>
                <a:cs typeface="Arial" pitchFamily="34" charset="0"/>
              </a:rPr>
              <a:t>Saving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FFFE"/>
                </a:solidFill>
                <a:effectLst/>
                <a:latin typeface="Times New Roman" pitchFamily="18" charset="0"/>
                <a:cs typeface="Arial" pitchFamily="34" charset="0"/>
              </a:rPr>
              <a:t> $</a:t>
            </a:r>
          </a:p>
          <a:p>
            <a:pPr lvl="0" algn="ctr"/>
            <a:r>
              <a:rPr lang="en-US" sz="2400" baseline="0" dirty="0" smtClean="0">
                <a:solidFill>
                  <a:srgbClr val="FFFFFE"/>
                </a:solidFill>
                <a:latin typeface="Times New Roman" pitchFamily="18" charset="0"/>
                <a:cs typeface="Arial" pitchFamily="34" charset="0"/>
              </a:rPr>
              <a:t>Investing</a:t>
            </a:r>
            <a:r>
              <a:rPr lang="en-US" sz="2400" dirty="0" smtClean="0">
                <a:solidFill>
                  <a:srgbClr val="FFFFFE"/>
                </a:solidFill>
                <a:latin typeface="Times New Roman" pitchFamily="18" charset="0"/>
                <a:cs typeface="Arial" pitchFamily="34" charset="0"/>
              </a:rPr>
              <a:t> $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E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6352" y="5486400"/>
            <a:ext cx="153282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</a:rPr>
              <a:t>Finance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5562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Loan Officer</a:t>
            </a:r>
            <a:endParaRPr lang="en-US" dirty="0"/>
          </a:p>
        </p:txBody>
      </p:sp>
      <p:pic>
        <p:nvPicPr>
          <p:cNvPr id="14" name="Picture 14" descr="C:\Users\deana.harper\AppData\Local\Microsoft\Windows\Temporary Internet Files\Content.IE5\C9ZK22Z1\MC90033822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276600"/>
            <a:ext cx="2203399" cy="1911529"/>
          </a:xfrm>
          <a:prstGeom prst="rect">
            <a:avLst/>
          </a:prstGeom>
          <a:noFill/>
        </p:spPr>
      </p:pic>
      <p:pic>
        <p:nvPicPr>
          <p:cNvPr id="15" name="Picture 15" descr="C:\Users\deana.harper\AppData\Local\Microsoft\Windows\Temporary Internet Files\Content.IE5\2QB9XI99\MC90018591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3733800"/>
            <a:ext cx="2514600" cy="17579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38200" y="5410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Bank Teller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 have money to manage?</a:t>
            </a:r>
          </a:p>
          <a:p>
            <a:pPr lvl="1"/>
            <a:r>
              <a:rPr lang="en-US" dirty="0" smtClean="0"/>
              <a:t>Allowance</a:t>
            </a:r>
          </a:p>
          <a:p>
            <a:pPr lvl="1"/>
            <a:r>
              <a:rPr lang="en-US" dirty="0" smtClean="0"/>
              <a:t>Birthday Money</a:t>
            </a:r>
          </a:p>
          <a:p>
            <a:r>
              <a:rPr lang="en-US" dirty="0" smtClean="0"/>
              <a:t>What do you do with your money?</a:t>
            </a:r>
          </a:p>
          <a:p>
            <a:pPr lvl="1"/>
            <a:r>
              <a:rPr lang="en-US" dirty="0" smtClean="0"/>
              <a:t>Save it?</a:t>
            </a:r>
          </a:p>
          <a:p>
            <a:pPr lvl="1"/>
            <a:r>
              <a:rPr lang="en-US" dirty="0" smtClean="0"/>
              <a:t>Spend it?</a:t>
            </a:r>
          </a:p>
          <a:p>
            <a:r>
              <a:rPr lang="en-US" dirty="0" smtClean="0"/>
              <a:t>What do you spend money on?</a:t>
            </a:r>
          </a:p>
          <a:p>
            <a:pPr lvl="1"/>
            <a:r>
              <a:rPr lang="en-US" dirty="0" smtClean="0"/>
              <a:t>Ice cream</a:t>
            </a:r>
          </a:p>
          <a:p>
            <a:pPr lvl="1"/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Toys</a:t>
            </a:r>
          </a:p>
        </p:txBody>
      </p:sp>
      <p:sp>
        <p:nvSpPr>
          <p:cNvPr id="4" name="Rectangle 3"/>
          <p:cNvSpPr/>
          <p:nvPr/>
        </p:nvSpPr>
        <p:spPr>
          <a:xfrm>
            <a:off x="7162800" y="5334000"/>
            <a:ext cx="16002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C:\Users\deana.harper\AppData\Local\Microsoft\Windows\Temporary Internet Files\Content.IE5\9BG1KD9H\MC90044213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410200"/>
            <a:ext cx="1114425" cy="1099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Budgeting is a way to manage the money you have.</a:t>
            </a:r>
          </a:p>
          <a:p>
            <a:r>
              <a:rPr lang="en-US" dirty="0" smtClean="0"/>
              <a:t>Financial consultants help other people budget their money.</a:t>
            </a:r>
          </a:p>
          <a:p>
            <a:pPr lvl="1"/>
            <a:r>
              <a:rPr lang="en-US" dirty="0" smtClean="0"/>
              <a:t>Income</a:t>
            </a:r>
          </a:p>
          <a:p>
            <a:pPr lvl="1"/>
            <a:r>
              <a:rPr lang="en-US" dirty="0" smtClean="0"/>
              <a:t>Expenses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62800" y="5334000"/>
            <a:ext cx="16002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C:\Users\deana.harper\AppData\Local\Microsoft\Windows\Temporary Internet Files\Content.IE5\9BG1KD9H\MC90044213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410200"/>
            <a:ext cx="1114425" cy="1099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Paws in </a:t>
            </a:r>
            <a:r>
              <a:rPr lang="en-US" dirty="0" err="1" smtClean="0"/>
              <a:t>Jobland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http://paws.bridges.com/cfnc1.htm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 descr="C:\Users\deana.harper\AppData\Local\Microsoft\Windows\Temporary Internet Files\Content.IE5\54FG00NB\MC90025065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971800"/>
            <a:ext cx="3245733" cy="312290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62800" y="5334000"/>
            <a:ext cx="16002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deana.harper\AppData\Local\Microsoft\Windows\Temporary Internet Files\Content.IE5\9BG1KD9H\MC90044213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410200"/>
            <a:ext cx="1114425" cy="1099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Jobs related to:</a:t>
            </a:r>
          </a:p>
          <a:p>
            <a:pPr lvl="1"/>
            <a:r>
              <a:rPr lang="en-US" dirty="0" smtClean="0"/>
              <a:t>Government @ Local, State &amp; National Levels</a:t>
            </a:r>
          </a:p>
          <a:p>
            <a:pPr lvl="1"/>
            <a:r>
              <a:rPr lang="en-US" dirty="0" smtClean="0"/>
              <a:t>Public Safety</a:t>
            </a:r>
          </a:p>
          <a:p>
            <a:pPr lvl="1"/>
            <a:r>
              <a:rPr lang="en-US" dirty="0" smtClean="0"/>
              <a:t>Protective Services</a:t>
            </a:r>
          </a:p>
          <a:p>
            <a:pPr lvl="1"/>
            <a:r>
              <a:rPr lang="en-US" dirty="0" smtClean="0"/>
              <a:t>National Security</a:t>
            </a:r>
            <a:endParaRPr lang="en-US" dirty="0"/>
          </a:p>
        </p:txBody>
      </p:sp>
      <p:pic>
        <p:nvPicPr>
          <p:cNvPr id="3079" name="Picture 7" descr="MD0292301-IMG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5864" y="2798763"/>
            <a:ext cx="357426" cy="63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6352" y="5486400"/>
            <a:ext cx="153282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</a:rPr>
              <a:t>Government &amp; Public Administration</a:t>
            </a:r>
            <a:endParaRPr lang="en-US" sz="4800" dirty="0">
              <a:solidFill>
                <a:srgbClr val="FFC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369609" y="2798763"/>
            <a:ext cx="2774391" cy="2687637"/>
            <a:chOff x="6605588" y="2189163"/>
            <a:chExt cx="2538412" cy="2459037"/>
          </a:xfrm>
        </p:grpSpPr>
        <p:pic>
          <p:nvPicPr>
            <p:cNvPr id="19" name="Picture 6" descr="MD0292301-IMG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979"/>
            <a:stretch>
              <a:fillRect/>
            </a:stretch>
          </p:blipFill>
          <p:spPr bwMode="auto">
            <a:xfrm>
              <a:off x="6605588" y="2271713"/>
              <a:ext cx="2538412" cy="2376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pic>
          <p:nvPicPr>
            <p:cNvPr id="20" name="Picture 7" descr="MD0292301-IMG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750" y="2189163"/>
              <a:ext cx="327025" cy="582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</p:grp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7143750" y="3359336"/>
            <a:ext cx="1771650" cy="151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100" dirty="0">
                <a:solidFill>
                  <a:srgbClr val="FFFFFE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FE"/>
                </a:solidFill>
                <a:latin typeface="Times New Roman" pitchFamily="18" charset="0"/>
                <a:cs typeface="Arial" pitchFamily="34" charset="0"/>
              </a:rPr>
              <a:t>Don’t forget to vote!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FE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22" name="Picture 3" descr="C:\Users\deana.harper\AppData\Local\Microsoft\Windows\Temporary Internet Files\Content.IE5\F11T7C30\MC90005677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038600"/>
            <a:ext cx="2689163" cy="2347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governs or presides over the United States of America?</a:t>
            </a:r>
          </a:p>
          <a:p>
            <a:r>
              <a:rPr lang="en-US" dirty="0" smtClean="0"/>
              <a:t>What do we call the person who governs or presides over the state of Georgia?</a:t>
            </a:r>
          </a:p>
          <a:p>
            <a:r>
              <a:rPr lang="en-US" dirty="0" smtClean="0"/>
              <a:t>What do we call the person who governs or resides over our city?</a:t>
            </a:r>
          </a:p>
          <a:p>
            <a:r>
              <a:rPr lang="en-US" dirty="0" smtClean="0"/>
              <a:t>These people make decisions for the good of the people they govern.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62800" y="5334000"/>
            <a:ext cx="16002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deana.harper\AppData\Local\Microsoft\Windows\Temporary Internet Files\Content.IE5\8OLRSYLO\MC90043485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5410200"/>
            <a:ext cx="990457" cy="990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jobs do you think people do to protect us in our town?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148" name="Picture 4" descr="C:\Users\deana.harper\AppData\Local\Microsoft\Windows\Temporary Internet Files\Content.IE5\XXK41LQL\MC90043392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200400"/>
            <a:ext cx="1704975" cy="1704975"/>
          </a:xfrm>
          <a:prstGeom prst="rect">
            <a:avLst/>
          </a:prstGeom>
          <a:noFill/>
        </p:spPr>
      </p:pic>
      <p:pic>
        <p:nvPicPr>
          <p:cNvPr id="6151" name="Picture 7" descr="C:\Users\deana.harper\AppData\Local\Microsoft\Windows\Temporary Internet Files\Content.IE5\Q6F6Q9X5\MC90018299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200400"/>
            <a:ext cx="1820570" cy="182148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71600" y="4876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Policeman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502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Fireman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62800" y="5334000"/>
            <a:ext cx="16002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deana.harper\AppData\Local\Microsoft\Windows\Temporary Internet Files\Content.IE5\8OLRSYLO\MC90043485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410200"/>
            <a:ext cx="990457" cy="990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ckLayouts Speech Therapy Education MD029">
  <a:themeElements>
    <a:clrScheme name="Custom 1">
      <a:dk1>
        <a:sysClr val="windowText" lastClr="000000"/>
      </a:dk1>
      <a:lt1>
        <a:sysClr val="window" lastClr="FFFFFF"/>
      </a:lt1>
      <a:dk2>
        <a:srgbClr val="676767"/>
      </a:dk2>
      <a:lt2>
        <a:srgbClr val="EEECE1"/>
      </a:lt2>
      <a:accent1>
        <a:srgbClr val="00819A"/>
      </a:accent1>
      <a:accent2>
        <a:srgbClr val="D42C79"/>
      </a:accent2>
      <a:accent3>
        <a:srgbClr val="A2316D"/>
      </a:accent3>
      <a:accent4>
        <a:srgbClr val="000000"/>
      </a:accent4>
      <a:accent5>
        <a:srgbClr val="4BACC6"/>
      </a:accent5>
      <a:accent6>
        <a:srgbClr val="7030A0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412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StockLayouts Speech Therapy Education MD029</vt:lpstr>
      <vt:lpstr>Career Development</vt:lpstr>
      <vt:lpstr>Career Clusters</vt:lpstr>
      <vt:lpstr>Finance</vt:lpstr>
      <vt:lpstr>Managing Money</vt:lpstr>
      <vt:lpstr>Budget</vt:lpstr>
      <vt:lpstr>Paws in Jobland</vt:lpstr>
      <vt:lpstr>Government &amp; Public Administration</vt:lpstr>
      <vt:lpstr>Governing</vt:lpstr>
      <vt:lpstr>Local Protection</vt:lpstr>
      <vt:lpstr>Military</vt:lpstr>
      <vt:lpstr>Paws in Jobland</vt:lpstr>
      <vt:lpstr>Information Technology</vt:lpstr>
      <vt:lpstr>Sample IT Careers</vt:lpstr>
      <vt:lpstr>IT Careers</vt:lpstr>
      <vt:lpstr>Marketing</vt:lpstr>
      <vt:lpstr>Paws in Jobland</vt:lpstr>
      <vt:lpstr>What Do YOU Want to Be?</vt:lpstr>
      <vt:lpstr>What Do YOU Want to Be?</vt:lpstr>
    </vt:vector>
  </TitlesOfParts>
  <Company>StockLayouts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Deana Harper</cp:lastModifiedBy>
  <cp:revision>120</cp:revision>
  <dcterms:created xsi:type="dcterms:W3CDTF">2010-07-09T22:21:36Z</dcterms:created>
  <dcterms:modified xsi:type="dcterms:W3CDTF">2013-09-26T01:36:25Z</dcterms:modified>
</cp:coreProperties>
</file>